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k"/>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k"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k"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k">
                <a:solidFill>
                  <a:schemeClr val="tx1">
                    <a:lumMod val="50000"/>
                    <a:lumOff val="50000"/>
                  </a:schemeClr>
                </a:solidFill>
              </a:rPr>
              <a:t>Бр. 45 Словото Божјо</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k" sz="4400"/>
              <a:t>Добрата вест од Ангелот</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k" sz="4000">
                <a:solidFill>
                  <a:srgbClr val="FF0000"/>
                </a:solidFill>
              </a:rPr>
              <a:t>Денешниот квиз</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k" sz="3600">
                <a:solidFill>
                  <a:schemeClr val="tx1">
                    <a:lumMod val="65000"/>
                    <a:lumOff val="35000"/>
                  </a:schemeClr>
                </a:solidFill>
              </a:rPr>
              <a:t>Кој и ја соопшти веста на Марија?</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k" sz="2800">
                <a:solidFill>
                  <a:schemeClr val="tx1">
                    <a:lumMod val="65000"/>
                    <a:lumOff val="35000"/>
                  </a:schemeClr>
                </a:solidFill>
              </a:rPr>
              <a:t>① </a:t>
            </a:r>
            <a:r xmlns:a="http://schemas.openxmlformats.org/drawingml/2006/main">
              <a:rPr altLang="ko-KR" dirty="0" lang="mk" sz="2800">
                <a:solidFill>
                  <a:schemeClr val="tx1">
                    <a:lumMod val="65000"/>
                    <a:lumOff val="35000"/>
                  </a:schemeClr>
                </a:solidFill>
              </a:rPr>
              <a:t>сатаната</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k" sz="2800">
                <a:solidFill>
                  <a:schemeClr val="tx1">
                    <a:lumMod val="65000"/>
                    <a:lumOff val="35000"/>
                  </a:schemeClr>
                </a:solidFill>
              </a:rPr>
              <a:t>② </a:t>
            </a:r>
            <a:r xmlns:a="http://schemas.openxmlformats.org/drawingml/2006/main">
              <a:rPr altLang="ko-KR" dirty="0" lang="mk" sz="2800">
                <a:solidFill>
                  <a:schemeClr val="tx1">
                    <a:lumMod val="65000"/>
                    <a:lumOff val="35000"/>
                  </a:schemeClr>
                </a:solidFill>
              </a:rPr>
              <a:t>Пријател на Марија</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k" sz="2800">
                <a:solidFill>
                  <a:schemeClr val="tx1">
                    <a:lumMod val="65000"/>
                    <a:lumOff val="35000"/>
                  </a:schemeClr>
                </a:solidFill>
              </a:rPr>
              <a:t>③ </a:t>
            </a:r>
            <a:r xmlns:a="http://schemas.openxmlformats.org/drawingml/2006/main">
              <a:rPr altLang="ko-KR" dirty="0" lang="mk" sz="2800">
                <a:solidFill>
                  <a:schemeClr val="tx1">
                    <a:lumMod val="65000"/>
                    <a:lumOff val="35000"/>
                  </a:schemeClr>
                </a:solidFill>
              </a:rPr>
              <a:t>Ангел</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k" sz="2800">
                <a:solidFill>
                  <a:schemeClr val="tx1">
                    <a:lumMod val="65000"/>
                    <a:lumOff val="35000"/>
                  </a:schemeClr>
                </a:solidFill>
              </a:rPr>
              <a:t>④ </a:t>
            </a:r>
            <a:r xmlns:a="http://schemas.openxmlformats.org/drawingml/2006/main">
              <a:rPr altLang="ko-KR" dirty="0" lang="mk" sz="2800">
                <a:solidFill>
                  <a:schemeClr val="tx1">
                    <a:lumMod val="65000"/>
                    <a:lumOff val="35000"/>
                  </a:schemeClr>
                </a:solidFill>
              </a:rPr>
              <a:t>Исус</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k" sz="2800">
                <a:solidFill>
                  <a:srgbClr val="FF0000"/>
                </a:solidFill>
              </a:rPr>
              <a:t>③ </a:t>
            </a:r>
            <a:r xmlns:a="http://schemas.openxmlformats.org/drawingml/2006/main">
              <a:rPr altLang="ko-KR" dirty="0" lang="mk" sz="2800">
                <a:solidFill>
                  <a:srgbClr val="FF0000"/>
                </a:solidFill>
              </a:rPr>
              <a:t>Ангел</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54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Самарјанка кај бунарот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кој пие од водата што му ја давам, никогаш нема да ожедни. Навистина, водата што ќе му ја дадам ќе стане во него извор на вода што извира во вечен живот“.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Кога минуваше Исус низ земјата Самарија, на бунарот сретна една жена и рече. „Те молам дај ми малку вода“.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k" altLang="ko-KR" sz="2600">
                <a:solidFill>
                  <a:schemeClr val="tx1">
                    <a:lumMod val="65000"/>
                    <a:lumOff val="35000"/>
                  </a:schemeClr>
                </a:solidFill>
              </a:rPr>
              <a:t>Жената беше неверојатна. Затоа што Евреите не разговараат со Самарјаните. „Да знаеше кој сум јас, ќе ми побараше вода“. рече Исус</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k" altLang="ko-KR" sz="2600">
                <a:solidFill>
                  <a:schemeClr val="tx1">
                    <a:lumMod val="65000"/>
                    <a:lumOff val="35000"/>
                  </a:schemeClr>
                </a:solidFill>
              </a:rPr>
              <a:t>„Затоа што водата што ја давам е вода на животот која никогаш повеќе не е жедна“. Жената станала љубопитна за Исус. „Кој си ти, можеш ли да ми ја дадеш таа вода?</a:t>
            </a:r>
            <a:r xmlns:a="http://schemas.openxmlformats.org/drawingml/2006/main">
              <a:rPr lang="mk"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„Јас сум Христос и Син Божји“, одговорил Исус. Таа беше изненадена од ова.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k" altLang="ko-KR" sz="2600">
                <a:solidFill>
                  <a:schemeClr val="tx1">
                    <a:lumMod val="65000"/>
                    <a:lumOff val="35000"/>
                  </a:schemeClr>
                </a:solidFill>
              </a:rPr>
              <a:t>Таа го остави својот сад со вода и се врати во градот и им кажа на луѓето за Исус. Многу луѓе дојдоа да се сретнат со Исус и поверуваа во Него како свој Спасител.</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Штом Самарјанката го сретнала Исус, го оставила садот со вода и се вратила во селото за да им ја пренесе радосната вест за спасението на селаните.</a:t>
            </a:r>
            <a:r xmlns:a="http://schemas.openxmlformats.org/drawingml/2006/main">
              <a:rPr altLang="en-US" lang="mk" sz="3200">
                <a:solidFill>
                  <a:schemeClr val="tx1">
                    <a:lumMod val="65000"/>
                    <a:lumOff val="35000"/>
                  </a:schemeClr>
                </a:solidFill>
              </a:rPr>
              <a:t> </a:t>
            </a:r>
            <a:r xmlns:a="http://schemas.openxmlformats.org/drawingml/2006/main">
              <a:rPr altLang="ko-KR" lang="mk" sz="3200">
                <a:solidFill>
                  <a:schemeClr val="tx1">
                    <a:lumMod val="65000"/>
                    <a:lumOff val="35000"/>
                  </a:schemeClr>
                </a:solidFill>
              </a:rPr>
              <a:t>На крајот, многу луѓе беа спасени слушајќи и верувајќи во Евангелието што таа го проповедаше.</a:t>
            </a:r>
            <a:r xmlns:a="http://schemas.openxmlformats.org/drawingml/2006/main">
              <a:rPr altLang="en-US" lang="m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k" sz="3200">
                <a:solidFill>
                  <a:schemeClr val="tx1">
                    <a:lumMod val="65000"/>
                    <a:lumOff val="35000"/>
                  </a:schemeClr>
                </a:solidFill>
              </a:rPr>
              <a:t>Дали си го сретнал Исус? Дали им кажуваш на другите за Исус? Како да им го претставиме Исус на другите како Самарјанка?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r xmlns:a="http://schemas.openxmlformats.org/drawingml/2006/main">
              <a:rPr altLang="en-US" lang="mk" sz="3600">
                <a:solidFill>
                  <a:srgbClr val="0070c0"/>
                </a:solidFill>
              </a:rPr>
              <a:t> </a:t>
            </a:r>
            <a:r xmlns:a="http://schemas.openxmlformats.org/drawingml/2006/main">
              <a:rPr altLang="ko-KR" lang="mk" sz="3600">
                <a:solidFill>
                  <a:srgbClr val="0070c0"/>
                </a:solidFill>
              </a:rPr>
              <a:t>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тој што ни ја дава водата на животот за никогаш да не жеднеме за нашите души.</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Каде Исус сретнал Самарјанка?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во палатата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на градот</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улица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на пазарот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во бунарот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во бунарот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k" sz="4000">
                <a:solidFill>
                  <a:srgbClr val="FF0000"/>
                </a:solidFill>
              </a:rPr>
              <a:t>Денешниот збор</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k" sz="3600">
                <a:solidFill>
                  <a:schemeClr val="tx1">
                    <a:lumMod val="65000"/>
                    <a:lumOff val="35000"/>
                  </a:schemeClr>
                </a:solidFill>
              </a:rPr>
              <a:t>Ќе останеш со дете и ќе родиш син и ќе му го дадеш името Исус.</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k" sz="2800">
                <a:solidFill>
                  <a:schemeClr val="tx1">
                    <a:lumMod val="65000"/>
                    <a:lumOff val="35000"/>
                  </a:schemeClr>
                </a:solidFill>
              </a:rPr>
              <a:t>Лука</a:t>
            </a:r>
            <a:r xmlns:a="http://schemas.openxmlformats.org/drawingml/2006/main">
              <a:rPr altLang="en-US" dirty="0" lang="mk" sz="2800">
                <a:solidFill>
                  <a:schemeClr val="tx1">
                    <a:lumMod val="65000"/>
                    <a:lumOff val="35000"/>
                  </a:schemeClr>
                </a:solidFill>
              </a:rPr>
              <a:t> </a:t>
            </a:r>
            <a:r xmlns:a="http://schemas.openxmlformats.org/drawingml/2006/main">
              <a:rPr altLang="ko-KR" dirty="0" lang="mk"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кој пие од водата што му ја давам, никогаш нема да ожедни. Навистина, водата што ќе му ја дадам ќе стане во него извор на вода што извира во вечен живот“.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55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Фрлете ја вашата мрежа во длабока вода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Тогаш Исус му рече на Симон: „Не плаши се, отсега ќе фаќаш луѓе.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кој отиде на чамецот на Петар и го пренесе словото, му рече на Петар. Сега оди во длабока вода и фрли мрежа за да ја фатиш рибата“.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„Господаре, напорно работевме цела ноќ и не фативме ништо. Но, бидејќи вие велите така, ќе ги фрлам мрежите“.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Кога го направиле тоа, уловиле толку голем број риби што мрежите почнале да им се кинат. Петар беше изненаден од ова.</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k" sz="3000">
                <a:solidFill>
                  <a:schemeClr val="tx1">
                    <a:lumMod val="65000"/>
                    <a:lumOff val="35000"/>
                  </a:schemeClr>
                </a:solidFill>
              </a:rPr>
              <a:t>Во тој момент, Петар се покаја знаејќи дека Исус е Син Божји. „Јас сум грешник“.</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k" sz="3000">
                <a:solidFill>
                  <a:schemeClr val="tx1">
                    <a:lumMod val="65000"/>
                    <a:lumOff val="35000"/>
                  </a:schemeClr>
                </a:solidFill>
              </a:rPr>
              <a:t>рече Исус. „Не плашете се, отсега па натаму ќе бидете рибар што зема луѓе“. Петар остави сè и стана ученик на Исус.</a:t>
            </a:r>
            <a:r xmlns:a="http://schemas.openxmlformats.org/drawingml/2006/main">
              <a:rPr altLang="en-US" lang="mk"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Петар, кој го сретнал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се покаја и послуша токму таму.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Има ли покајание и послушание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на Исус во твојот живот?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Петар остави сè и тргна по Исус. Како Петар, мора да бидете ученик кој знае вистинско покајание и послушност.</a:t>
            </a:r>
            <a:r xmlns:a="http://schemas.openxmlformats.org/drawingml/2006/main">
              <a:rPr altLang="en-US" lang="m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 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оној кој прави чуда кои ги надминуваат искуствата и способностите на луѓето.</a:t>
            </a:r>
            <a:r xmlns:a="http://schemas.openxmlformats.org/drawingml/2006/main">
              <a:rPr altLang="en-US" lang="m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46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Бебе Исус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Која беше работата на Петар?</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столар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овчар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рибар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земјоделец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рибар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Тогаш Исус му рече на Симон: „Не плаши се, отсега ќе фаќаш луѓе.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56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кој ги повикал учениците</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Филип го најде Натанаил и му рече: „Го најдовме оној за кој пишуваше Мојсеј во Законот и за кого пишуваа и пророците - Исус од Назарет, синот Јосиф“.</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ги повикал Петар, Андреј и нивниот ближен Филип да бидат ученици. "Следи ме!"</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Филип го запознал Исус со својот пријател Натанаил. „Се појави Месијата што пророците го напишаа во Стариот завет“.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„Назарет! Може ли Месија да дојде оттаму? - праша Натанаел. „Дојди и види“, рече Филип.</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му рекол на Натанаил. „Ти си вистински Израелец, те видов уште додека беше под смоквата пред да те повика Филип“.</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Натанаил се изненади од тоа и му даде слава на Исус: „Раби, ти си Син Божји и Цар на Израел“.</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Штом Натанаел го дозна тоа</a:t>
            </a:r>
            <a:r xmlns:a="http://schemas.openxmlformats.org/drawingml/2006/main">
              <a:rPr altLang="en-US" lang="mk" sz="3200">
                <a:solidFill>
                  <a:schemeClr val="tx1">
                    <a:lumMod val="65000"/>
                    <a:lumOff val="35000"/>
                  </a:schemeClr>
                </a:solidFill>
              </a:rPr>
              <a:t> </a:t>
            </a:r>
            <a:r xmlns:a="http://schemas.openxmlformats.org/drawingml/2006/main">
              <a:rPr altLang="ko-KR" lang="mk" sz="3200">
                <a:solidFill>
                  <a:schemeClr val="tx1">
                    <a:lumMod val="65000"/>
                    <a:lumOff val="35000"/>
                  </a:schemeClr>
                </a:solidFill>
              </a:rPr>
              <a:t>Исус е Месијата, тој му даде слава на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Тој стана ученик на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Мораме да му оддадеме слава на Исус кој е наш Спасител и да живееме живот на Исусовиот ученик и да Му се покоруваме.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Денес во градот Давид ви се роди Спасител; тој е Христос Господ.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Допаѓа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 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тој што ги повикува луѓето како ученици да бидат како Него.</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Кој го запознал Исус со Натанаил?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Петар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Филип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Андреј</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Павле</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② </a:t>
            </a:r>
            <a:r xmlns:a="http://schemas.openxmlformats.org/drawingml/2006/main">
              <a:rPr altLang="ko-KR" lang="mk" sz="2800">
                <a:solidFill>
                  <a:srgbClr val="ff0000"/>
                </a:solidFill>
              </a:rPr>
              <a:t>Филип</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Филип го најде Натанаил и му рече: „Го најдовме оној за кој пишуваше Мојсеј во Законот и за кого пишуваа и пророците - Исус од Назарет, синот Јосиф“.</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57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Лицето кое се симнало низ покривот</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Стана, ја зеде душекот и излезе пред сите нив. Ова ги восхити сите и тие го славеа Бога велејќи: „Никогаш не сме виделе вакво нешто!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Кога луѓето слушнале за исцелувањето на Исус, луѓето го донеле својот парализиран пријател</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Но, имаше премногу луѓе каде што беше Исус. Така, тие не можеа да го одведат својот парализиран пријател кај Исус преку покривот.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На крајот, оние што донеле парализиран пријател го пробиле покривот и го испратиле парализираниот пријател кај Исус.</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ја виде нивната вера и рече. „Ти се простени гревовите, стани и оди дома“.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Изненадувачки, парализираниот во моментот бил излечен. Потоа стана, одеше и Го славеше Бога.</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k" altLang="ko-KR" sz="2400">
                <a:solidFill>
                  <a:schemeClr val="tx1">
                    <a:lumMod val="65000"/>
                    <a:lumOff val="35000"/>
                  </a:schemeClr>
                </a:solidFill>
              </a:rPr>
              <a:t>Кога дошло време Марија да има бебе, таа морала да оди во Витлеем. Но, бидејќи немаше место, таа имаше бебе во јасли..</a:t>
            </a:r>
            <a:r xmlns:a="http://schemas.openxmlformats.org/drawingml/2006/main">
              <a:rPr lang="mk"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Пријателите на Паралитиќ имале потешкотии и инвалидитет, но не можеле да се откажат од тоа да одат кај Исус. Затоа што имаа вера во Исус.</a:t>
            </a:r>
            <a:r xmlns:a="http://schemas.openxmlformats.org/drawingml/2006/main">
              <a:rPr altLang="en-US" lang="mk" sz="3200">
                <a:solidFill>
                  <a:schemeClr val="tx1">
                    <a:lumMod val="65000"/>
                    <a:lumOff val="35000"/>
                  </a:schemeClr>
                </a:solidFill>
              </a:rPr>
              <a:t> </a:t>
            </a:r>
            <a:r xmlns:a="http://schemas.openxmlformats.org/drawingml/2006/main">
              <a:rPr altLang="ko-KR" lang="mk" sz="3200">
                <a:solidFill>
                  <a:schemeClr val="tx1">
                    <a:lumMod val="65000"/>
                    <a:lumOff val="35000"/>
                  </a:schemeClr>
                </a:solidFill>
              </a:rPr>
              <a:t>Дали имаме вера во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Кога доаѓаме кај Исус со вера, не смееме да се откажеме и покрај тешкотиите и препреките што не блокираат.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Со тоа ќе можеме да му донесеме слава на Бог како парализиран човек.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не ги отфрла оние што доаѓаат кај него. И им дава што е потребно на оние што доаѓаат кај него.</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Преку што дошол парализираниот кај Исус?</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прозорец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портата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ѕид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покрив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покрив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Стана, ја зеде душекот и излезе пред сите нив. Ова ги восхити сите и тие го славеа Бога велејќи: „Никогаш не сме виделе вакво нешто!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58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го повикува Матеј</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Исус одеше оттаму, виде еден човек по име Матеј како седи на даночникот. „Следи ме“, му рекол, а Метју станал и тргнал по него.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Имаше даночник по име Метју. Тој беше даночник во име на Рим на Израелците.</a:t>
            </a:r>
            <a:r xmlns:a="http://schemas.openxmlformats.org/drawingml/2006/main">
              <a:rPr lang="mk"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Метју бил даночник, па имал многу пари. Но, Евреите ги мразеле даночниците кои работеле за Рим, освојувачот.</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го погледна Матеј кој седеше на даночната кабина и му рече. "Следи ме"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Матеј веднаш остави сè и тргна по Исус. Тоа беше затоа што му се заблагодари на Исус што го повика.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Во меѓувреме, од небото дојде глас до овчарите кои се грижеа за овците во Витлеем.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„Докторот не е потребен за здрави, туку за болни“. Матеј станал ученик на Исус.</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Матеј бил даночник кој го мразел неговиот народ. Но, Исус го повика Матеј и го направи ученик.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 ние сме Божји народ. Но, ние не сме доволни за да бидеме повикани како ученици на Исус.</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k" sz="3200">
                <a:solidFill>
                  <a:schemeClr val="tx1">
                    <a:lumMod val="65000"/>
                    <a:lumOff val="35000"/>
                  </a:schemeClr>
                </a:solidFill>
              </a:rPr>
              <a:t>Меѓутоа, Исус нѐ повикува да ги направиме неговите ученици. Затоа, ние мораме да го слушаме за да бидеме достојни за неговиот повик.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ги повикува луѓето кои се отфрлени во светот да станат Божји народ.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Која беше работата на Метју?</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даночник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рибар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столар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свештеник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① </a:t>
            </a:r>
            <a:r xmlns:a="http://schemas.openxmlformats.org/drawingml/2006/main">
              <a:rPr altLang="ko-KR" lang="mk" sz="2800">
                <a:solidFill>
                  <a:srgbClr val="ff0000"/>
                </a:solidFill>
              </a:rPr>
              <a:t>даночник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Исус одеше оттаму, виде еден човек по име Матеј како седи на даночникот. „Следи ме“, му рекол, а Метју станал и тргнал по него.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59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ги избра дванаесетте ученици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Еден од тие денови Исус излезе на една планина да се помоли и ја помина ноќта молејќи се на Бога.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Кога дојде утрото, ги повика своите ученици кај себе и избра дванаесет од нив, кои исто така ги назначи за апостоли:</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6:</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Имаше многу луѓе кои го слушаа и го следеа Исус. Тие отидоа со Исус и научија од Исус</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Откако се молеше, Исус конкретно избра дванаесет од нив за блиски ученици.</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Тие беа избрани да живеат со Исус, да го проповедаат Евангелието и да ги истераат демоните.</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„Слава на небото, мир на земјата! Радувај се, Исус се роди.” Ангелите од небото рекоа</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k" sz="3000">
                <a:solidFill>
                  <a:schemeClr val="tx1">
                    <a:lumMod val="65000"/>
                    <a:lumOff val="35000"/>
                  </a:schemeClr>
                </a:solidFill>
              </a:rPr>
              <a:t>Учениците беа различни луѓе: некои од нив беа рибари, даночници, револуционери, некои од нив беа вжештени.</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Но Исус му се молел на Бога добро да ги избере неговите ученици, и тој добро ги избрал, добро се грижел за нив и добро ги поучувал.</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k" sz="2800">
                <a:solidFill>
                  <a:schemeClr val="tx1">
                    <a:lumMod val="65000"/>
                    <a:lumOff val="35000"/>
                  </a:schemeClr>
                </a:solidFill>
              </a:rPr>
              <a:t>Затоа Исус ги избрал своите ученици: 1) да ги научат на Божјото слово, 2) да ги натераат да го проповедаат Евангелието според она што го научиле и 3) да ги натераат да ја објавуваат моќта на Божјото царство. Поради овие причини, Исус ги избрал своите ученици.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И ние сме ученици на Исус.</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k" sz="2800">
                <a:solidFill>
                  <a:schemeClr val="tx1">
                    <a:lumMod val="65000"/>
                    <a:lumOff val="35000"/>
                  </a:schemeClr>
                </a:solidFill>
              </a:rPr>
              <a:t>Нашата работа е иста како работата на дванаесетте ученици на Исус.</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k" sz="2800">
                <a:solidFill>
                  <a:schemeClr val="tx1">
                    <a:lumMod val="65000"/>
                    <a:lumOff val="35000"/>
                  </a:schemeClr>
                </a:solidFill>
              </a:rPr>
              <a:t>Ајде да живееме ученички живот почнувајќи од </a:t>
            </a:r>
            <a:r xmlns:a="http://schemas.openxmlformats.org/drawingml/2006/main">
              <a:rPr altLang="ko-KR" lang="mk" sz="3200">
                <a:solidFill>
                  <a:schemeClr val="tx1">
                    <a:lumMod val="65000"/>
                    <a:lumOff val="35000"/>
                  </a:schemeClr>
                </a:solidFill>
              </a:rPr>
              <a:t>денес.</a:t>
            </a:r>
            <a:r xmlns:a="http://schemas.openxmlformats.org/drawingml/2006/main">
              <a:rPr altLang="en-US" lang="m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r xmlns:a="http://schemas.openxmlformats.org/drawingml/2006/main">
              <a:rPr altLang="en-US" lang="mk" sz="3600">
                <a:solidFill>
                  <a:srgbClr val="0070c0"/>
                </a:solidFill>
              </a:rPr>
              <a:t> </a:t>
            </a:r>
            <a:r xmlns:a="http://schemas.openxmlformats.org/drawingml/2006/main">
              <a:rPr altLang="ko-KR" lang="mk" sz="3600">
                <a:solidFill>
                  <a:srgbClr val="0070c0"/>
                </a:solidFill>
              </a:rPr>
              <a:t>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тој што нè учи на небесната вистина за да можеме да растеме како Исусовите ученици.</a:t>
            </a:r>
            <a:r xmlns:a="http://schemas.openxmlformats.org/drawingml/2006/main">
              <a:rPr altLang="en-US" lang="m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Колку ученици избра Исус за апостоли (оние што се испратени)??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десет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единаесет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дванаесет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четиринаесет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дванаесет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Еден од тие денови Исус излезе на една планина да се помоли и ја помина ноќта молејќи се на Бога.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Кога дојде утрото, ги повика своите ученици кај себе и избра дванаесет од нив, кои исто така ги назначи за апостоли:</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6:</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60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Евангелието што Исус го поучуваше на планината.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А кога го виде народот, се искачи на една планина и седна. Неговите ученици дојдоа кај него,</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и почна да ги учи велејќи:</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„Блажени се сиромашните по дух, зашто нивно е царството небесно.</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Исус ги научи мноштвото на планината како да живеат како луѓе на Божјето царство.</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„Блажени се сиромашните по дух, зашто нивно е царството небесно.</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Како што рекле ангелите, Исус се родил здрав во јасли.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Научивте да ги враќате забите со заби, но јас ви велам да го дадете левиот образ на секој што ќе го удри десниот образ. Тогаш ќе бидете Божји деца!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Погледнете ги птиците во воздухот. Птиците не работат фарма, но Бог ги храни сите. Зарем Тој нема да се грижи за тебе повеќе од птиците!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k" altLang="ko-KR" sz="3000">
                <a:solidFill>
                  <a:schemeClr val="tx1">
                    <a:lumMod val="65000"/>
                    <a:lumOff val="35000"/>
                  </a:schemeClr>
                </a:solidFill>
              </a:rPr>
              <a:t>Луѓето беа многу изненадени од Исусовото учење. Затоа што Исус имал авторитет за разлика од обичните библиски учители.</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Исус ни кажува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дека животот на Божјиот народ се разликува од оние на светот.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Дали има некои разлики во нашите животи од оние кои не веруваат во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Ајде да погледнеме во себе и да живееме живот достоен за царството Божјо.</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тој што нè преобразува да живееме како луѓето од Божјото царство.</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Што можат да добијат сиромашните по дух?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пари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храна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чест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царството Божјо</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царството Божјо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А кога го виде народот, се искачи на една планина и седна. Неговите ученици дојдоа кај него,</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и почна да ги учи велејќи:</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„Блажени се сиромашните по дух, зашто нивно е царството небесно.</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61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ја смирува бурата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Стана, го прекори ветрот и им рече на брановите: „Молчете! Тогаш ветрот стивна и беше сосема мирно.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и неговите ученици заедно се качија на чамец за да го преминат Галилејското Езеро.</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k" altLang="ko-KR" sz="2500">
                <a:solidFill>
                  <a:schemeClr val="tx1">
                    <a:lumMod val="65000"/>
                    <a:lumOff val="35000"/>
                  </a:schemeClr>
                </a:solidFill>
              </a:rPr>
              <a:t>Витлеемските овчари дојдоа да го видат Божјиот Син кој ќе ги спаси луѓето. „Исус! Синот Божји! Ви благодариме што дојдовте на оваа земја!“</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Додека го преминував езерото, наеднаш дувна бесен ветер и дојде застрашувачки бран.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Учениците на крајот му рекле на Исус. „Учителе, не ти е гајле дали ќе се удавиме!</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го прекори ветрот и им рече на брановите: „Молчете! Биди мирен!" Тогаш ветрот стивна и беше сосема мирно.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Тие беа преплашени и се прашаа еден со друг: „Кој е ова? Дури и ветрот и брановите му се покоруваат!“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Само Бог може да заповеда на морето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 ветрот.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Затоа Исус е Бог кој го создава и владее со светот.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Исус веруваме дека не е еден од многуте богови, туку единствениот и семоќен Бог Творец.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Мора да ја зголемиме нашата вера сеќавајќи се на овој факт.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r xmlns:a="http://schemas.openxmlformats.org/drawingml/2006/main">
              <a:rPr altLang="en-US" lang="mk" sz="3600">
                <a:solidFill>
                  <a:srgbClr val="0070c0"/>
                </a:solidFill>
              </a:rPr>
              <a:t> </a:t>
            </a:r>
            <a:r xmlns:a="http://schemas.openxmlformats.org/drawingml/2006/main">
              <a:rPr altLang="ko-KR" lang="mk" sz="3600">
                <a:solidFill>
                  <a:srgbClr val="0070c0"/>
                </a:solidFill>
              </a:rPr>
              <a:t>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сопственик на сè што прави и владее со сè на овој свет.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Што заповедал Исус над морето и ветрот?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биди мирен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трчај и играј</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будење</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нагоре</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отворени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вашиот</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очи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① </a:t>
            </a:r>
            <a:r xmlns:a="http://schemas.openxmlformats.org/drawingml/2006/main">
              <a:rPr altLang="ko-KR" lang="mk" sz="2800">
                <a:solidFill>
                  <a:srgbClr val="ff0000"/>
                </a:solidFill>
              </a:rPr>
              <a:t>биди мирен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Стана, го прекори ветрот и им рече на брановите: „Молчете! Тогаш ветрот стивна и беше сосема мирно.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62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Кој ми ја допре облеката?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слушна за Исус, дојде зад него во толпата и ја допре неговата наметка,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28.затоа што мислеше: „Ако само ја допрам неговата облека, ќе оздравам“.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Исус, кој е господар на сè,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е син Божји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Но, кога Исус дошол во оваа земја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тој е роден во јасли со скромна фигура.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Ние што веруваме во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се Божји деца.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Но, ние треба да живееме скромни и ниски како Исус.</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Многу луѓе слушнаа за Исус и го следеа Исус.</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Тогаш една жена дојде зад него и ја допре облеката на Исус за да се излечи.</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Една жена боледувала од болест наречена крварење 12 години. Се обиде на многу начини да го поправи, но тоа не беше поправено и потроши се што имаше.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„Кој ми ја допре облеката?? Исус веднаш сфатил дека Неговата сила излегла од Него. Таа дошла и паднала пред неговите нозе и му ја кажала целата вистина.</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Исус ѝ рече: „Ќерко, твојата вера те излечи. Оди во мир.'</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Жената која 12 години боледувала од крварење отишла кај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со вера.</a:t>
            </a:r>
            <a:r xmlns:a="http://schemas.openxmlformats.org/drawingml/2006/main">
              <a:rPr altLang="en-US" lang="mk" sz="3200">
                <a:solidFill>
                  <a:schemeClr val="tx1">
                    <a:lumMod val="65000"/>
                    <a:lumOff val="35000"/>
                  </a:schemeClr>
                </a:solidFill>
              </a:rPr>
              <a:t> </a:t>
            </a:r>
            <a:r xmlns:a="http://schemas.openxmlformats.org/drawingml/2006/main">
              <a:rPr altLang="ko-KR" lang="mk" sz="3200">
                <a:solidFill>
                  <a:schemeClr val="tx1">
                    <a:lumMod val="65000"/>
                    <a:lumOff val="35000"/>
                  </a:schemeClr>
                </a:solidFill>
              </a:rPr>
              <a:t>Исус ја исцели жената и ја пофали нејзината вера пред народот.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Бог сè уште ја гледа нашата вера.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Кога ќе се сретнеме со тешки работи,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да дојдеме кај Бога со вера.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ги знае нашите болки и тешкотии и ги решава.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Што допрела со Исус жената која била болна 12 години?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коса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рака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нозе</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облека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облека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слушна за Исус, дојде зад него во толпата и ја допре неговата наметка,</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затоа што мислела: „Ако само ја допрам неговата облека, ќе оздравам“.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63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Талита кум!</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k" sz="4000">
                <a:solidFill>
                  <a:srgbClr val="FF0000"/>
                </a:solidFill>
              </a:rPr>
              <a:t>Денешниот збор</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k" sz="3600">
                <a:solidFill>
                  <a:schemeClr val="tx1">
                    <a:lumMod val="65000"/>
                    <a:lumOff val="35000"/>
                  </a:schemeClr>
                </a:solidFill>
              </a:rPr>
              <a:t>Ќе останеш со дете и ќе родиш син и ќе му го дадеш името Исус.</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k" sz="2800">
                <a:solidFill>
                  <a:schemeClr val="tx1">
                    <a:lumMod val="65000"/>
                    <a:lumOff val="35000"/>
                  </a:schemeClr>
                </a:solidFill>
              </a:rPr>
              <a:t>Лука</a:t>
            </a:r>
            <a:r xmlns:a="http://schemas.openxmlformats.org/drawingml/2006/main">
              <a:rPr altLang="en-US" dirty="0" lang="mk" sz="2800">
                <a:solidFill>
                  <a:schemeClr val="tx1">
                    <a:lumMod val="65000"/>
                    <a:lumOff val="35000"/>
                  </a:schemeClr>
                </a:solidFill>
              </a:rPr>
              <a:t> </a:t>
            </a:r>
            <a:r xmlns:a="http://schemas.openxmlformats.org/drawingml/2006/main">
              <a:rPr altLang="ko-KR" dirty="0" lang="mk"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дојде на земјата во понизност и скромност, но Тој е нашиот вистински Цар.</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Ја фатил за рака и ѝ рекол: Талита кум! (што значи: „Малечко, ти велам, стани!“).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Еден човек по име Јаир, владетелот на синагогата, дојде кај Исус и рече; „Мојата ќерка умира. Помогни ми."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На пат кон дома со Исус, еден човек истрча и кажа дека неговата ќерка веќе умрела.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Кога стигнал дома, ќерката на Јаир веќе била мртва, а луѓето плачеле.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влезе и им рече: „Детето не е мртво, туку спие.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Ја фати за рака и ѝ рече: „Талита кум! (што значи: „Малечко, ти велам, стани!“). Веднаш девојката стана и се шеташе наоколу.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Исус е тој што владее со смртта.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Смртта е најстрашната работа за луѓето, но Исус ја победи.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Ќе умреме еден ден порано или подоцна.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Но, не треба да се плашите од смртта.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Тоа е затоа што Исус е тој што владее со смртта.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 ние веруваме во Исус кој ја победи смртта.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 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Оној кој дава живот и Оној кој владее со животот во исто време.</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k" sz="3200">
                <a:solidFill>
                  <a:schemeClr val="tx1">
                    <a:lumMod val="65000"/>
                    <a:lumOff val="35000"/>
                  </a:schemeClr>
                </a:solidFill>
              </a:rPr>
              <a:t>Што значи „Талита кум!“ значи?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k" sz="2800">
                <a:solidFill>
                  <a:schemeClr val="tx1">
                    <a:lumMod val="65000"/>
                    <a:lumOff val="35000"/>
                  </a:schemeClr>
                </a:solidFill>
              </a:rPr>
              <a:t>Девојче, појадувај!</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Девојче, оди во кревет!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Мало девојче, стани!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Мало девојче, пеј песна!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Мало девојче, стани!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Ја фатил за рака и ѝ рекол: Талита кум! (што значи: „Малечко, ти велам, стани!“).</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5:</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Квиз</a:t>
            </a:r>
            <a:r xmlns:a="http://schemas.openxmlformats.org/drawingml/2006/main">
              <a:rPr altLang="en-US" lang="m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Каде е роден Исус?</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е</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куќа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палата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во јасли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луксузен хотел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во јасли</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64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Болен човек во Бетезда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Тогаш Исус му рече: „Стани, земи си ја постелката и оди“.</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k" altLang="ko-KR" sz="3600">
                <a:solidFill>
                  <a:schemeClr val="tx1">
                    <a:lumMod val="65000"/>
                    <a:lumOff val="35000"/>
                  </a:schemeClr>
                </a:solidFill>
              </a:rPr>
              <a:t>Наеднаш човекот се излечи; ја подигна својата простирка и одеше. Денот кога се случи тоа беше сабота,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Јован 5:</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Во Ерусалим имаше базен наречен Бетесда. Таму се собраа голем број болни кои го чекаа раздвижувањето на водите.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Зашто, ангел Господов слегуваше во одредени времиња во базенот и ја разбрануваше водата; кој прв, по мешањето на водата, стапнал, оздравел од каква било болест.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Имаше човек кој не можеше да оди. Кога Исус го виде и го праша човекот што беше таму триесет и осум години. „Дали сакате да оздравите?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„Господине, немам кој да ми помогне да влезам во базенот кога водата се меша. Помогни ми те молам!" Тогаш Исус му рече: „Стани! Земи си ја душекот и прошетај“.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Како што рече Исус, ја зеде својата постелка и одеше. Веднаш се излекуваше болниот кој боледуваше 38 години.</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k" altLang="ko-KR" sz="3600">
                <a:solidFill>
                  <a:schemeClr val="tx1">
                    <a:lumMod val="65000"/>
                    <a:lumOff val="35000"/>
                  </a:schemeClr>
                </a:solidFill>
              </a:rPr>
              <a:t>Најпотребното нешто за болните во базенот на Бетезда било</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да се излечи.</a:t>
            </a:r>
            <a:r xmlns:a="http://schemas.openxmlformats.org/drawingml/2006/main">
              <a:rPr lang="mk"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Исус знае што ни треба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подобро од нас.</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Исус е Оној кој ни дава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што ни треба.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Оној кој ги лекува сите болести и има моќ да владее над сè.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Што побарал болниот од Исус да направи?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Исцели ја мојата болест, те молам!</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Спаси ме, те молам!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Дај ми малку храна, те молам!</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Помогни ми да слезам во базенот кога водата ќе се раздвижи, те молам!</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Помогни ми да слезам во базенот кога водата ќе се раздвижи, те молам!</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Денес во градот Давид ви се роди Спасител; тој е Христос Господ.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Допаѓа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Тогаш Исус му рече: „Стани, земи си ја постелката и оди“.</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k" altLang="ko-KR" sz="3600">
                <a:solidFill>
                  <a:schemeClr val="tx1">
                    <a:lumMod val="65000"/>
                    <a:lumOff val="35000"/>
                  </a:schemeClr>
                </a:solidFill>
              </a:rPr>
              <a:t>9. Наеднаш човекот се излечи; ја подигна својата простирка и одеше. Денот кога се случи тоа беше сабота,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Јован 5:</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65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кој нахранил 5.000 мажи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Потоа Исус ги зеде лебовите, се заблагодари и им ги подели на оние што седеа колку што сакаа. Истото го направи и со рибата.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Џон</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Повеќе од пет илјади луѓе се собраа за да го слушаат Исусовото учење.</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Но, беше време за ручек. Сите беа гладни, но немаа храна за јадење, а имаа само две риби и пет лебови.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Потоа Исус ги зеде лебот и рибата, се заблагодари и им подели на оние што седеа колку што сакаа.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Но, се случи нешто неверојатно! На 5.000 луѓе им беше доволно за да бидат сити!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 ги собраа и наполнија дванаесет кошници со парчињата од петте јачменови лебови што ги оставија оние што јадеа.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chemeClr val="tx1">
                    <a:lumMod val="65000"/>
                    <a:lumOff val="35000"/>
                  </a:schemeClr>
                </a:solidFill>
              </a:rPr>
              <a:t>За нас не постои начин да се наполнат повеќе од 5.000 луѓе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со пет леба и две риби.</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Но Исус, Божјиот Син, правеше чуда со нив.</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Поважно е секогаш да бидеме со Исус отколку да имаме нешто многу или не.</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Оној кој може да ни даде храна изобилно.</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47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Среќен роденден на Исус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Колку храна останала откако Исус нахранил 5.000 луѓе?</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десет кошеви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единаесет кошеви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дванаесет кошеви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тринаесет кошеви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дванаесет кошеви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Потоа Исус ги зеде лебовите, се заблагодари и им ги подели на оние што седеа колку што сакаа. Истото го направи и со рибата.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Џон</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66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оди по водата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Кога веслаа три или три и пол милји, го видоа Исус како се приближува до чамецот, одејќи по водата; и тие беа преплашени.</a:t>
            </a:r>
            <a:endParaRPr xmlns:a="http://schemas.openxmlformats.org/drawingml/2006/main" lang="en-US" altLang="ko-KR" sz="3600"/>
          </a:p>
          <a:p>
            <a:pPr xmlns:a="http://schemas.openxmlformats.org/drawingml/2006/main" lvl="0">
              <a:defRPr/>
            </a:pPr>
            <a:r xmlns:a="http://schemas.openxmlformats.org/drawingml/2006/main">
              <a:rPr lang="mk" altLang="ko-KR" sz="3600"/>
              <a:t>Но тој им рече: „Јас сум, не плашете се!</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Џон</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Додека Исус сам се молеше на планината, неговите ученици веслаа со чамецот до преку езерото.</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Конечно, беше темно, а ветерот и водите станаа силни и груби.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„Погледни таму! Некој оди по вода!“ Беа преплашени. Еден од нив извика: „Некој оди по вода!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„Јас сум: не плашете се! Исус е тој што оди по водата.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Тие беа изненадени од ова. Тие го пречекаа Исус на чамецот. Тие мислеа: „Исус мора да е син Божји!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chemeClr val="tx1">
                    <a:lumMod val="65000"/>
                    <a:lumOff val="35000"/>
                  </a:schemeClr>
                </a:solidFill>
              </a:rPr>
              <a:t>Одење по вода е нешто</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никој не може.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Но Исус одеше по водата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да ги најде своите ученици.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Бидејќи Исус е посебен човек,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синот Божји.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Навистина треба да веруваме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дека Исус е Син Божји.</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дојдоа во куќата, го видоа детето со мајка му Марија, и се поклонија и му се поклонија. Потоа ги отворија своите богатства и Му подарија дарови од злато, темјан и смирна.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Матеј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rgbClr val="ff0000"/>
                </a:solidFill>
              </a:rPr>
              <a:t>Кој е Исус?</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тој што доаѓа кај нас да ни помогне и спаси без разлика какви пречки имаме.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Како Исус дошол кај своите ученици среде езеро??</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летање по вода..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качување на побрзиот брод…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пливање..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одење по вода..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одење по вода..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Кога веслаа три или три и пол милји, го видоа Исус како се приближува до чамецот, одејќи по водата; и тие беа преплашени.</a:t>
            </a:r>
            <a:endParaRPr xmlns:a="http://schemas.openxmlformats.org/drawingml/2006/main" lang="en-US" altLang="ko-KR" sz="3600"/>
          </a:p>
          <a:p>
            <a:pPr xmlns:a="http://schemas.openxmlformats.org/drawingml/2006/main" lvl="0">
              <a:defRPr/>
            </a:pPr>
            <a:r xmlns:a="http://schemas.openxmlformats.org/drawingml/2006/main">
              <a:rPr lang="mk" altLang="ko-KR" sz="3600"/>
              <a:t>Но тој им рече: „Јас сум, не плашете се!</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Џон</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67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Петаровата исповед на Христос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Симон Петар одговори: „Ти си Христос, Синот на живиот Бог“.</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Метју</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Еден ден, Исус ги прашал своите ученици: „Кој луѓето велат дека е Синот Човечки?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Тие одговорија: „Некои велат Јован Крстител; други велат Илија; и еден од пророците“.</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„Но што е со тебе? тој ме праша. „Кој велите дека сум јас?</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Симон Петар одговори: „Ти си Христос, Синот на живиот Бог“.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со голема радост рече. „Во право си за твојата исповед! На оваа карпа ќе ја изградам мојата црква!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Кога се роди Исус, на лекарите на исток им се појави ѕвезда.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k" altLang="ko-KR" sz="3600">
                <a:solidFill>
                  <a:schemeClr val="tx1">
                    <a:lumMod val="65000"/>
                    <a:lumOff val="35000"/>
                  </a:schemeClr>
                </a:solidFill>
              </a:rPr>
              <a:t>Петар точно знаел кој е Исус, и тој точно признал за Исус.</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И откако го слушна ова, Исус го пофали Петар за неговата исправна исповед.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Кој мислиме дека е Исус?</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Мораме да го познаваме Исус точно како што вели Библијата и мораме да признаеме за Исус точно како што вели Библијата.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rgbClr val="ff0000"/>
                </a:solidFill>
              </a:rPr>
              <a:t>Кој е Исус?</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Оној кој ја гради својата црква врз правилното исповедање на верата.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Кој е Петар рекол дека е Исус?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Христос, Синот Божји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Моќен Илија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Јован Крстител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Еремија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① </a:t>
            </a:r>
            <a:r xmlns:a="http://schemas.openxmlformats.org/drawingml/2006/main">
              <a:rPr lang="mk" altLang="ko-KR" sz="2800">
                <a:solidFill>
                  <a:srgbClr val="ff0000"/>
                </a:solidFill>
              </a:rPr>
              <a:t>Христос, Синот Божји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Симон Петар одговори: „Ти си Христос, Синот на живиот Бог“.</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Метју</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68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Приказната за глупавиот богаташ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„Но, Бог му рече: ‚Будало!</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12:20 часот</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рече: „Животот на човекот нема никаква врска со она што го има“.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 Исус ни кажа приказна.</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k" altLang="ko-KR" sz="3200">
                <a:solidFill>
                  <a:schemeClr val="tx1">
                    <a:lumMod val="65000"/>
                    <a:lumOff val="35000"/>
                  </a:schemeClr>
                </a:solidFill>
              </a:rPr>
              <a:t>Се работи за глупав богаташ.</a:t>
            </a:r>
            <a:r xmlns:a="http://schemas.openxmlformats.org/drawingml/2006/main">
              <a:rPr lang="mk"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Богатиот бил среќен што изградил поголем магацин за своето богатство и жито. „Во магацинот собрав многу храна, душо, сега уживај!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Тогаш Бог му рекол на богатиот.</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"Ти си будала! Ако ти го одземам животот денес, чиј имот ќе биде целото твое богатство?"</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„Оваа ѕвезда е видлива кога ќе се роди кралот! Ајде да ја следиме ѕвездата!“ Лекарите почнаа да ја следат ѕвездата.</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го заврши разговорот и рече:</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„Не собирајте богатство за вас, туку за Бога, потрудете се да им помогнете на оние на кои им е потребна.</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k" altLang="ko-KR" sz="3500">
                <a:solidFill>
                  <a:schemeClr val="tx1">
                    <a:lumMod val="65000"/>
                    <a:lumOff val="35000"/>
                  </a:schemeClr>
                </a:solidFill>
              </a:rPr>
              <a:t>За што се користат твоите пари?</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k" altLang="ko-KR" sz="3500">
                <a:solidFill>
                  <a:schemeClr val="tx1">
                    <a:lumMod val="65000"/>
                    <a:lumOff val="35000"/>
                  </a:schemeClr>
                </a:solidFill>
              </a:rPr>
              <a:t>Дали се користи само за да ве задоволи само вас?</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k" altLang="ko-KR" sz="3500">
                <a:solidFill>
                  <a:schemeClr val="tx1">
                    <a:lumMod val="65000"/>
                    <a:lumOff val="35000"/>
                  </a:schemeClr>
                </a:solidFill>
              </a:rPr>
              <a:t>Парите треба да се искористат</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k" altLang="ko-KR" sz="3500">
                <a:solidFill>
                  <a:schemeClr val="tx1">
                    <a:lumMod val="65000"/>
                    <a:lumOff val="35000"/>
                  </a:schemeClr>
                </a:solidFill>
              </a:rPr>
              <a:t>за слава Божја.</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k" altLang="ko-KR" sz="3500">
                <a:solidFill>
                  <a:schemeClr val="tx1">
                    <a:lumMod val="65000"/>
                    <a:lumOff val="35000"/>
                  </a:schemeClr>
                </a:solidFill>
              </a:rPr>
              <a:t>Ние сме народот на Божјото царство. Затоа, неопходно е со свои пари да им помогнеме на луѓето кои имаат потреба.</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сопственик на сиот живот и на секое богатство.</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Што направил безумниот богаташ за својата душа?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Тој им помагаше на сиромашните.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Му се поклонуваше на Бога.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Тој го проповедаше Евангелието.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Собрал многу богатство.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④ </a:t>
            </a:r>
            <a:r xmlns:a="http://schemas.openxmlformats.org/drawingml/2006/main">
              <a:rPr lang="mk" altLang="ko-KR" sz="2800">
                <a:solidFill>
                  <a:srgbClr val="ff0000"/>
                </a:solidFill>
              </a:rPr>
              <a:t>Собрал многу богатство.</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„Но, Бог му рече: ‚Будало!</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12:20 часот</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69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Во потрага по изгубената овца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Ви велам дека на ист начин ќе има повеќе радост на небото за еден грешник кој се кае, отколку за деведесет и девет праведници кои не треба да се покајат.</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Еден ден една овца остана сама, одвоена од овците на нејзините пријатели.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Овчарот ги изброил овците и открил дека една од стоте исчезнала!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Овчарот оставил 99 овци и излегол да бара изгубена.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Ѕвездата застана над шталите во Витлеем. Библијата пророкуваше дека Исус е роден во Витлеем.</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 најпосле овчарот ја најде изгубената овца.</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Овчарот од радост дошол дома со овците и направил голема гозба.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заврши со разговорот и рече:</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„Како што на овчарот му е мило да најде изгубена овца,</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Бог е задоволен од покајанието на еден грешник“.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k" altLang="ko-KR" sz="3600">
                <a:solidFill>
                  <a:schemeClr val="tx1">
                    <a:lumMod val="65000"/>
                    <a:lumOff val="35000"/>
                  </a:schemeClr>
                </a:solidFill>
              </a:rPr>
              <a:t>Овчарот мораше да направи безброј жртви за да најде изгубена овца.</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Исус го жртвуваше својот живот за да не спаси.</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k" altLang="ko-KR" sz="3600">
                <a:solidFill>
                  <a:schemeClr val="tx1">
                    <a:lumMod val="65000"/>
                    <a:lumOff val="35000"/>
                  </a:schemeClr>
                </a:solidFill>
              </a:rPr>
              <a:t>Мораме да му благодариме на Исус што не спаси како изгубена овца.</a:t>
            </a:r>
            <a:r xmlns:a="http://schemas.openxmlformats.org/drawingml/2006/main">
              <a:rPr lang="mk"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a:t>
            </a:r>
            <a:r xmlns:a="http://schemas.openxmlformats.org/drawingml/2006/main">
              <a:rPr lang="mk" altLang="en-US" sz="3600">
                <a:solidFill>
                  <a:srgbClr val="0070c0"/>
                </a:solidFill>
              </a:rPr>
              <a:t> </a:t>
            </a:r>
            <a:r xmlns:a="http://schemas.openxmlformats.org/drawingml/2006/main">
              <a:rPr lang="mk" altLang="ko-KR" sz="3600">
                <a:solidFill>
                  <a:srgbClr val="0070c0"/>
                </a:solidFill>
              </a:rPr>
              <a:t>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оној кој ужива во нашето покајание од гревот.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Што не направил овчарот додека барал изгубена овца?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Оставил 99 овци да ја бараат изгубената.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Му беше мило што го најде изгубениот.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Тој купи нова овца.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Ги повика луѓето на забава.</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③ </a:t>
            </a:r>
            <a:r xmlns:a="http://schemas.openxmlformats.org/drawingml/2006/main">
              <a:rPr lang="mk" altLang="ko-KR" sz="2800">
                <a:solidFill>
                  <a:srgbClr val="ff0000"/>
                </a:solidFill>
              </a:rPr>
              <a:t>Тој купи нова овца.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k" altLang="ko-KR" sz="3600"/>
              <a:t>Ви велам дека на ист начин ќе има повеќе радост на небото за еден грешник кој се кае, отколку за деведесет и девет праведници кои не треба да се покајат.</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70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Приказната за добриот Самарјанин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k" altLang="ko-KR" sz="3600"/>
              <a:t>„Што мислите, кој од овие тројца бил сосед на човекот кој паднал во рацете на разбојници?</a:t>
            </a:r>
            <a:endParaRPr xmlns:a="http://schemas.openxmlformats.org/drawingml/2006/main" lang="en-US" altLang="ko-KR" sz="3600"/>
          </a:p>
          <a:p>
            <a:pPr xmlns:a="http://schemas.openxmlformats.org/drawingml/2006/main" lvl="0">
              <a:defRPr/>
            </a:pPr>
            <a:r xmlns:a="http://schemas.openxmlformats.org/drawingml/2006/main">
              <a:rPr lang="mk" altLang="ko-KR" sz="3600"/>
              <a:t>Вештакот по право одговорил „Тој што се смилувал на него“. Исус му рекол: „Оди и постапи така“.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10:</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Додека еден човек шетал сам, сретнал разбојници. Го соблекле, го претепале и си заминале оставајќи го полумртов.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Тогаш попат случајно го видел поп, поминал од другата страна. Така направил и еден левит.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Внатре во шталите во Витлеем беа Марија, Јосиф и бебето Исус, кое дојде на земјата како цар.</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Трето, еден Самарјанин го видел. Самарјаните биле луѓе кои Евреите не ги сакале.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Но, Самарјанинот се смилувал на него, па се однесувал и добро се грижел за него.</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рекол: „Божјиот народ, во секое време, мора да биде добар сосед кој им помага на оние што имаат потреба“.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chemeClr val="tx1">
                    <a:lumMod val="65000"/>
                    <a:lumOff val="35000"/>
                  </a:schemeClr>
                </a:solidFill>
              </a:rPr>
              <a:t>Свештеникот и левитите навидум изгледаа блиски до Бога, но тие не сакаа никого друг.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Самарјанинот, навидум, изгледал како да не е близок со Бога, но бил добар сосед кој бил подготвен да ги сака другите.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Треба да бидеме и оние кои им помагаат на нашите ближни кои имаат потреба ако сме блиску до Бога.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Ние сме тие кои сме принудени да умреме за нашите гревови, исто како и оние кои се ограбени.</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k" altLang="ko-KR" sz="3600">
                <a:solidFill>
                  <a:schemeClr val="tx1">
                    <a:lumMod val="65000"/>
                    <a:lumOff val="35000"/>
                  </a:schemeClr>
                </a:solidFill>
              </a:rPr>
              <a:t>Но Исус е тој што не спаси од оваа страшна ситуација.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Што направиле свештеникот и левитот кога виделе човек кој бил ограбен?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Тие се молеа за него.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Лекуваше неговите рани.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Го однесоа во болница.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Поминаа покрај него од другата страна.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Поминаа покрај него од другата страна.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k" altLang="ko-KR" sz="3600"/>
              <a:t>„Што мислите, кој од овие тројца бил сосед на човекот кој паднал во рацете на разбојници?</a:t>
            </a:r>
            <a:endParaRPr xmlns:a="http://schemas.openxmlformats.org/drawingml/2006/main" lang="en-US" altLang="ko-KR" sz="3600"/>
          </a:p>
          <a:p>
            <a:pPr xmlns:a="http://schemas.openxmlformats.org/drawingml/2006/main" lvl="0">
              <a:defRPr/>
            </a:pPr>
            <a:r xmlns:a="http://schemas.openxmlformats.org/drawingml/2006/main">
              <a:rPr lang="mk" altLang="ko-KR" sz="3600"/>
              <a:t>Вештакот по право одговорил „Тој што се смилувал на него“. Исус му рекол: „Оди и постапи така“.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10:</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71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Марија и Марта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k" altLang="ko-KR" sz="4000"/>
              <a:t>но потребно е само едно. Марија го избра она што е подобро, и тоа нема да и биде одземено“.</a:t>
            </a:r>
            <a:endParaRPr xmlns:a="http://schemas.openxmlformats.org/drawingml/2006/main" lang="en-US" altLang="ko-KR" sz="4000"/>
          </a:p>
          <a:p>
            <a:pPr xmlns:a="http://schemas.openxmlformats.org/drawingml/2006/main" lvl="0">
              <a:defRPr/>
            </a:pPr>
            <a:r xmlns:a="http://schemas.openxmlformats.org/drawingml/2006/main">
              <a:rPr lang="mk"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k"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10:</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Исус бил поканет во куќата на Марија и Марта.</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Лекарите од исток му го дадоа на Исус златото, темјанот и мирото што го подготвија како подарок. „Ти благодарам Исусе што дојде во оваа земја!</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Додека Марта беше зафатена со работа, Марија со нетрпение го слушаше Исус.</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„Не можам да верувам дека Мери ме остави да работам сама кога сум толку зафатена“, помисли Марта.</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На крајот, Марта му се пожалила на Исус. „Исус, те молам пушти ја Марија да си оди. Имам премногу работа сам“.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рекол: „Не прави премногу. Марија сака да слуша, па ќе продолжи да слуша“.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solidFill>
                  <a:schemeClr val="tx1">
                    <a:lumMod val="65000"/>
                    <a:lumOff val="35000"/>
                  </a:schemeClr>
                </a:solidFill>
              </a:rPr>
              <a:t>Марта мислеше дека не е во ред Марија да го слуша Исус кога имаа многу работи да направат.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Но, Исус ги научил дека слушањето на Исус е поскапоцено од било што друго.</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Времето за слушање и учење на Библијата е најскапоценото време за нас.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k" altLang="ko-KR" sz="3200">
                <a:solidFill>
                  <a:schemeClr val="tx1">
                    <a:lumMod val="65000"/>
                    <a:lumOff val="35000"/>
                  </a:schemeClr>
                </a:solidFill>
              </a:rPr>
              <a:t>Не треба да ни се одзема време да ја слушаме и учиме Библијата.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k" altLang="ko-KR" sz="3200"/>
              <a:t>Кој е Исус?</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rgbClr val="0070c0"/>
                </a:solidFill>
              </a:rPr>
              <a:t>Исус е..</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k" altLang="ko-KR" sz="3600">
                <a:solidFill>
                  <a:schemeClr val="tx1">
                    <a:lumMod val="65000"/>
                    <a:lumOff val="35000"/>
                  </a:schemeClr>
                </a:solidFill>
              </a:rPr>
              <a:t>Исус е оној кој ги сака оние што го слушаат словото Божјо.</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k" altLang="ko-KR" sz="3200">
                <a:solidFill>
                  <a:schemeClr val="tx1">
                    <a:lumMod val="65000"/>
                    <a:lumOff val="35000"/>
                  </a:schemeClr>
                </a:solidFill>
              </a:rPr>
              <a:t>Што правеше Марија додека Марта работеше многу?</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Таа се молеше.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Таа ги слушаше зборовите на Исус.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Таа спиеше.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Таа силно и помогна на Марта.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k" altLang="en-US" sz="2800">
                <a:solidFill>
                  <a:srgbClr val="ff0000"/>
                </a:solidFill>
              </a:rPr>
              <a:t>② </a:t>
            </a:r>
            <a:r xmlns:a="http://schemas.openxmlformats.org/drawingml/2006/main">
              <a:rPr lang="mk" altLang="ko-KR" sz="2800">
                <a:solidFill>
                  <a:srgbClr val="ff0000"/>
                </a:solidFill>
              </a:rPr>
              <a:t>Таа ги слушаше зборовите на Исус.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k" altLang="ko-KR" sz="4000"/>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k" altLang="ko-KR" sz="4000"/>
              <a:t>но потребно е само едно. Марија го избра она што е подобро, и тоа нема да и биде одземено“.</a:t>
            </a:r>
            <a:endParaRPr xmlns:a="http://schemas.openxmlformats.org/drawingml/2006/main" lang="en-US" altLang="ko-KR" sz="4000"/>
          </a:p>
          <a:p>
            <a:pPr xmlns:a="http://schemas.openxmlformats.org/drawingml/2006/main" lvl="0">
              <a:defRPr/>
            </a:pPr>
            <a:r xmlns:a="http://schemas.openxmlformats.org/drawingml/2006/main">
              <a:rPr lang="mk"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k"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k" altLang="ko-KR" sz="2800">
                <a:solidFill>
                  <a:schemeClr val="tx1">
                    <a:lumMod val="65000"/>
                    <a:lumOff val="35000"/>
                  </a:schemeClr>
                </a:solidFill>
              </a:rPr>
              <a:t>Лука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10:</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k" altLang="ko-KR" sz="2500" dirty="0">
                <a:solidFill>
                  <a:schemeClr val="tx1">
                    <a:lumMod val="65000"/>
                    <a:lumOff val="35000"/>
                  </a:schemeClr>
                </a:solidFill>
              </a:rPr>
              <a:t>Во Галилеја, Израел, живееше една девица по име Марија. Таа беше свршена за еден млад човек по име Јосиф.</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Докторите дојдоа да му се поклонат на Исус, Царот, дури и далеку од Израел.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Исус е вистинскиот цар на луѓето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насекаде во светот.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Исус е и мојот крал.</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Мора да живееме живот на обожавање и следење на Исус, кој секогаш е Цар.</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го заслужува нашето обожавање.</a:t>
            </a:r>
            <a:r xmlns:a="http://schemas.openxmlformats.org/drawingml/2006/main">
              <a:rPr altLang="en-US" lang="m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Која не ја добил Исус како роденденски подарок?</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злато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темјан</a:t>
            </a:r>
            <a:r xmlns:a="http://schemas.openxmlformats.org/drawingml/2006/main">
              <a:rPr altLang="en-US" lang="m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смирна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компјутер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компјутер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дојдоа во куќата, го видоа детето со мајка му Марија, и се поклонија и му се поклонија. Потоа ги отворија своите богатства и Му подарија дарови од злато, темјан и смирна.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Матеј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48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Бебето Исус избегало во Египет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отидоа, на Јосиф му се јави ангел Господов на сон. „Стани“, рече тој, „земи го детето и мајка му и бегај во Египет. остани таму додека не ти кажам, зашто Ирод ќе го бара детето за да го убие“.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Матеј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Ирод, царот на Израел, ја слушнал веста за раѓањето на Исус преку мудреците, кои планирале да го убијат Исус.</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Меѓутоа, Бог, кој ја знаел целата завера на Ирод, во сон рекол дека мудреците треба да си одат од Ирод.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Исто така, Јосиф, сопругот на Марија, слушнал како ангел во сон рекол: „Бегај во Египет. Ирод ќе го убие Исуса“.</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k" sz="2800">
                <a:solidFill>
                  <a:schemeClr val="tx1">
                    <a:lumMod val="65000"/>
                    <a:lumOff val="35000"/>
                  </a:schemeClr>
                </a:solidFill>
              </a:rPr>
              <a:t>Откако го слушна тоа, Јосиф ги зеде Марија и бебето Исус и побегна од Ирод во Египет.</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k" sz="2800">
                <a:solidFill>
                  <a:schemeClr val="tx1">
                    <a:lumMod val="65000"/>
                    <a:lumOff val="35000"/>
                  </a:schemeClr>
                </a:solidFill>
              </a:rPr>
              <a:t>Еден ден ѝ се јави ангел на Марија. „Поздрав, вие кои сте многу фаворизирани! Господ е со тебе“.</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Во меѓувреме, Ирод, кој знаел дека е измамен од мудреците, дал страшна наредба да ги убијат сите витлеемски бебиња. Исус морал да остане во Египет до смртта на Ирод.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Овчарите и мудреците препознаа кој е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Меѓутоа, царот Ирод не го препозна Исус. Освен тоа, поради својата алчност, тој извршил сурови гревови обидувајќи се да го убие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Има многу луѓе во светот кои одбиваат да слушнат за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Тоа е многу сериозен грев.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тој што не може да се осмели да запре со човечката сила.</a:t>
            </a:r>
            <a:r xmlns:a="http://schemas.openxmlformats.org/drawingml/2006/main">
              <a:rPr altLang="en-US" lang="mk"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Каде избега Исус од Ирод?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Египет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Америка</a:t>
            </a:r>
            <a:r xmlns:a="http://schemas.openxmlformats.org/drawingml/2006/main">
              <a:rPr altLang="en-US" lang="m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Кореја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Израел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① </a:t>
            </a:r>
            <a:r xmlns:a="http://schemas.openxmlformats.org/drawingml/2006/main">
              <a:rPr altLang="ko-KR" lang="mk" sz="2800">
                <a:solidFill>
                  <a:srgbClr val="ff0000"/>
                </a:solidFill>
              </a:rPr>
              <a:t>Египет</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Кога отидоа, на Јосиф му се јави ангел Господов на сон. „Стани“, рече тој, „земи го детето и мајка му и бегај во Египет. остани таму додека не ти кажам, зашто Ирод ќе го бара детето за да го убие“.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Матеј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49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Момчето Исус во храмот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„Зошто ме бараше? тој ме праша. „Зарем не знаевте дека морам да бидам во куќата на мојот Татко?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На Пасхата, кога Исус имал 12 години, тој и неговите родители дошле во храмот во Ерусалим.</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На пат кон дома од храмот во Ерусалим, Јосиф и Марија не можеле да го најдат Исус.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Јосиф и Марија се вратија во храмот во Ерусалим за да го најдат Исус.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k" altLang="ko-KR" sz="2800" dirty="0">
                <a:solidFill>
                  <a:schemeClr val="tx1">
                    <a:lumMod val="65000"/>
                    <a:lumOff val="35000"/>
                  </a:schemeClr>
                </a:solidFill>
              </a:rPr>
              <a:t>„Марија, ќе родиш син и ќе му го дадеш името Исус. Таа се плашеше од оваа вест.</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„Зарем не знаевте дека сум во куќата на мојот татко?“ Исус разговараше со библиските учители во храмот. Сите тие беа изненадени од мудроста на Исус.</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k" sz="2800">
                <a:solidFill>
                  <a:schemeClr val="tx1">
                    <a:lumMod val="65000"/>
                    <a:lumOff val="35000"/>
                  </a:schemeClr>
                </a:solidFill>
              </a:rPr>
              <a:t>Оттогаш, момчето Исус се повеќе го сака Бог и луѓето како што растат неговата мудрост и висина.</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Момчето Исус уште од мали нозе знаеше дека е Син Божји. И искрено подготвен за живот како Спасител.</a:t>
            </a:r>
            <a:r xmlns:a="http://schemas.openxmlformats.org/drawingml/2006/main">
              <a:rPr altLang="en-US" lang="mk"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Иако сме млади,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мора јасно да запомниме дека сме Божји деца.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Затоа, треба да им покажеме на Бог и на луѓето дека живееме како Божји деца.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Син Божји, но им дал пример на понизност и послушност на телесните родители.</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Каде беше изгубениот Исус?</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во</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на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тоалет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во палатата</a:t>
            </a:r>
            <a:r xmlns:a="http://schemas.openxmlformats.org/drawingml/2006/main">
              <a:rPr altLang="en-US" lang="m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во</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на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храмот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во куќата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во храмот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„Зошто ме бараше? тој ме праша. „Зарем не знаевте дека морам да бидам во куќата на мојот Татко?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Лука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50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Крштевањето на Исус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„Гласот на оној што вика во пустината: „Подгответе му го патот на Господа, правете му прави патеки“.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4. И така дојде Јован, крштавајќи во пустината и проповедаше покајно крштевање за простување на гревовите.</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Кога Исус имаше триесет години, во пустината се појави чуден човек, облечен во облека од камили и јадеше скакулци и див мед.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Неговото име беше Јован Крстител. Тој ги повика луѓето да се покајат и да се крстат затоа што ќе дојде Спасителот.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k" altLang="ko-KR" sz="2800" dirty="0">
                <a:solidFill>
                  <a:schemeClr val="tx1">
                    <a:lumMod val="65000"/>
                    <a:lumOff val="35000"/>
                  </a:schemeClr>
                </a:solidFill>
              </a:rPr>
              <a:t>Но, таа ја послуша Божјата порака. „Јас сум Господовиот слуга. Нека ми биде како што кажавте“.</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„Тука сум да подготвам некој што ќе дојде по мене!</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Јован Крстител го подготвувал патот на Исус.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 Исус дошол да се крсти од Јован Крстител.</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„Погледнете! Јагнето Божјо, кое ги зема гревовите на светот!“ Јован Крстител го претстави Исус гласно.</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Кога Исус беше крстен од Јован, од небото дојде глас со Светиот Дух кој слегуваше врз него како гулаб: „Ти си мојот Син, кого го љубам; со тебе сум презадоволен“.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Јован Крстител не се воздигнал себеси.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Тој го посветил својот живот на целосно воведување на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За кого живеам?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Како Јован Крстител, треба да живееме живот кој го возвишува и претставува Исус наместо да ме фали и возвишува мене.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единствениот Божји син.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Што слезе од небото кога се крсти Исус??</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врана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Светиот Дух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ној</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врапче</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② </a:t>
            </a:r>
            <a:r xmlns:a="http://schemas.openxmlformats.org/drawingml/2006/main">
              <a:rPr altLang="ko-KR" lang="mk" sz="2800">
                <a:solidFill>
                  <a:srgbClr val="ff0000"/>
                </a:solidFill>
              </a:rPr>
              <a:t>Светиот Дух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„Гласот на оној што вика во пустината: „Подгответе му го патот на Господа, правете му прави патеки“.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k" sz="3600">
                <a:solidFill>
                  <a:schemeClr val="tx1">
                    <a:lumMod val="65000"/>
                    <a:lumOff val="35000"/>
                  </a:schemeClr>
                </a:solidFill>
              </a:rPr>
              <a:t>4. И така дојде Јован, крштавајќи во пустината и проповедаше покајно крштевање за простување на гревовите.</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Означи</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1:</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51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Исус бил искушуван од сатаната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му рече: „Багни се од мене, сатано!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Откако Исус постеше и се молеше четириесет дена, се појави сатаната и го искуша Исус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k" altLang="ko-KR" sz="2500" dirty="0">
                <a:solidFill>
                  <a:schemeClr val="tx1">
                    <a:lumMod val="65000"/>
                    <a:lumOff val="35000"/>
                  </a:schemeClr>
                </a:solidFill>
              </a:rPr>
              <a:t>Така, иако била девица, останала бремена. Името на ова дете е Исус. Тој е Божјиот Син кој во иднина ќе ги спаси сите луѓе од нивните гревови.</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"Дали си гладен? Направете оризова торта со овој камен и изедете ја!“ Сатаната го направи првиот тест. Но, Исус го победи тестот со Божјата реч.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„Тогаш скокни одовде! Ако си Син Божји, нема да умреш“. Сатаната го тестирал Исус по втор пат на врвот на храмот.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Во тоа време, го одведе Исуса на една многу висока планина и му го покажа на Исус целото царство на светот и рече: „Ако ми се поклониш, ќе ти го дадам сето ова! Но Исус го отфрли третиот тест со Словото Божјо.</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На крајот, Исус ги победил сите искушенија на Сатана. Бог бил задоволен со Исус кој ги победил сите искушенија.</a:t>
            </a:r>
            <a:r xmlns:a="http://schemas.openxmlformats.org/drawingml/2006/main">
              <a:rPr lang="mk"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Исус бил Син Божји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Но, како нас, тој беше искушуван од сатаната.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Но, со Божјата реч, Исус го победил искушението на сатаната.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Сатаната сè уште нè искушува.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Меѓутоа, како Исус, можеме да го надминеме искушението на сатаната со Божјата реч</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rgbClr val="ff0000"/>
                </a:solidFill>
              </a:rPr>
              <a:t>Кој е Исус?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наш помошник да ги надминеме искушенијата со кои се соочуваме. И тој е оној кој ги разбира сите предизвици со кои се среќаваме и ни помага да ги надминеме.</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Колку тестови му дал сатаната на Исус?</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еден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два</a:t>
            </a:r>
            <a:r xmlns:a="http://schemas.openxmlformats.org/drawingml/2006/main">
              <a:rPr altLang="en-US" lang="mk"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три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четири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③ </a:t>
            </a:r>
            <a:r xmlns:a="http://schemas.openxmlformats.org/drawingml/2006/main">
              <a:rPr altLang="ko-KR" lang="mk" sz="2800">
                <a:solidFill>
                  <a:srgbClr val="ff0000"/>
                </a:solidFill>
              </a:rPr>
              <a:t>три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му рече: „Багни се од мене, сатано!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Метју</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52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Вода</a:t>
            </a:r>
            <a:r xmlns:a="http://schemas.openxmlformats.org/drawingml/2006/main">
              <a:rPr lang="mk" altLang="en-US" sz="4400"/>
              <a:t> </a:t>
            </a:r>
            <a:r xmlns:a="http://schemas.openxmlformats.org/drawingml/2006/main">
              <a:rPr lang="mk" altLang="ko-KR" sz="4400"/>
              <a:t>Се претвори во вино</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Ова, прво од неговите чудесни знаци, Исус го изврши во Кана Галилејска. Така ја открил својата слава, а неговите ученици верувале во него.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Марија се плашела да има син иако не била мажена.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Меѓутоа, таа го прими и го послуша словото Божјо со вера.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Можеби се плашиме кога веруваме и ја слушаме Божјата реч. Но, како и исповедта на Марија, мораме да признаеме дека „Нека ми биде како што рече“.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Свадба се одржа во Кана во Галилеја. На свадбата биле поканети и Исус и неговите ученици.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Но, имаше проблем. Виното снемало. Без вино, не можете да имате гозба.</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Исус ги замолил слугите во куќата да истурат вода во ќупот. Слугите го направија она што го побараа.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После тоа, водата во теглата се зема по вкус. Водата во теглата се претвори во многу вкусно вино.</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Гостите го пробаа виното и беа изненадени. Нив им беше послужено повкусно вино од првиот пат, а благодарение на Исусовото чудо, гозбата можеше да биде повозбудлива.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Денешна лекција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Во времето на Исус, вино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беше апсолутно незаменлив на празникот.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Исус направил вода во вино и го обезбедил она што е потребно за празникот.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За нас, Исус е незаменлив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како вино на гозба.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Мора да се сеќаваме на милоста на Исус кој ни се предаде.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a:t>
            </a:r>
            <a:r xmlns:a="http://schemas.openxmlformats.org/drawingml/2006/main">
              <a:rPr altLang="en-US" lang="mk"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СЗО</a:t>
            </a:r>
            <a:r xmlns:a="http://schemas.openxmlformats.org/drawingml/2006/main">
              <a:rPr altLang="en-US" lang="mk" sz="3200"/>
              <a:t> </a:t>
            </a:r>
            <a:r xmlns:a="http://schemas.openxmlformats.org/drawingml/2006/main">
              <a:rPr altLang="ko-KR" lang="mk" sz="3200"/>
              <a:t>е</a:t>
            </a:r>
            <a:r xmlns:a="http://schemas.openxmlformats.org/drawingml/2006/main">
              <a:rPr altLang="en-US" lang="mk" sz="3200"/>
              <a:t> </a:t>
            </a:r>
            <a:r xmlns:a="http://schemas.openxmlformats.org/drawingml/2006/main">
              <a:rPr altLang="ko-KR" lang="mk" sz="3200"/>
              <a:t>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 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е наша радост, како вино од гозба.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Во што ја претворил Исус водата?</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млеко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сок од портокал</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леб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вино</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④ </a:t>
            </a:r>
            <a:r xmlns:a="http://schemas.openxmlformats.org/drawingml/2006/main">
              <a:rPr altLang="ko-KR" lang="mk" sz="2800">
                <a:solidFill>
                  <a:srgbClr val="ff0000"/>
                </a:solidFill>
              </a:rPr>
              <a:t>вино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Ова, прво од неговите чудесни знаци, Исус го изврши во Кана Галилејска. Така ја открил својата слава, а неговите ученици верувале во него.</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k" altLang="ko-KR" b="1">
                <a:solidFill>
                  <a:schemeClr val="tx1">
                    <a:lumMod val="50000"/>
                    <a:lumOff val="50000"/>
                  </a:schemeClr>
                </a:solidFill>
              </a:rPr>
              <a:t>Бр. 53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k" altLang="ko-KR" sz="4400"/>
              <a:t>Никодим дојде кај Исус ноќе.</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k" sz="3200">
                <a:solidFill>
                  <a:srgbClr val="FF0000"/>
                </a:solidFill>
              </a:rPr>
              <a:t>Кој е Исус?</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k" sz="3600">
                <a:solidFill>
                  <a:srgbClr val="0070C0"/>
                </a:solidFill>
              </a:rPr>
              <a:t>Исус е..</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k" sz="3600">
                <a:solidFill>
                  <a:schemeClr val="tx1">
                    <a:lumMod val="65000"/>
                    <a:lumOff val="35000"/>
                  </a:schemeClr>
                </a:solidFill>
              </a:rPr>
              <a:t>Исус дојде на земјата како наш Спасител.</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одговори: „Вистина ви велам, никој не може да влезе во Божјото царство ако не се роди од вода и Дух.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k" sz="2800">
                <a:solidFill>
                  <a:schemeClr val="tx1">
                    <a:lumMod val="65000"/>
                    <a:lumOff val="35000"/>
                  </a:schemeClr>
                </a:solidFill>
              </a:rPr>
              <a:t>Имаше еден човек по име Никодим, кој беше учител на Израел.</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Тој</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дојде</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до</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Исус</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до</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прашај</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на</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ноќе.</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„Како можам да влезам во царството Божјо?</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k" altLang="ko-KR" sz="2800">
                <a:solidFill>
                  <a:schemeClr val="tx1">
                    <a:lumMod val="65000"/>
                    <a:lumOff val="35000"/>
                  </a:schemeClr>
                </a:solidFill>
              </a:rPr>
              <a:t>„Ако не се родиш повторно, не можеш да влезеш во царството Божјо“. Исус одговори.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Не разбираше дека мора повторно да се роди. „Дали се враќам во утробата на мајка ми и повторно излегувам?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k" altLang="ko-KR" sz="2600">
                <a:solidFill>
                  <a:schemeClr val="tx1">
                    <a:lumMod val="65000"/>
                    <a:lumOff val="35000"/>
                  </a:schemeClr>
                </a:solidFill>
              </a:rPr>
              <a:t>„Духот, а не телото, мора повторно да се роди. „Човекот може повторно да се роди со вода и Светиот Дух“. Исус одговори</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k" altLang="ko-KR" sz="2800">
                <a:solidFill>
                  <a:schemeClr val="tx1">
                    <a:lumMod val="65000"/>
                    <a:lumOff val="35000"/>
                  </a:schemeClr>
                </a:solidFill>
              </a:rPr>
              <a:t>„Мораш да веруваш во мене и да се спасиш“. Исус му ја кажал на Никодим тајната на повторното раѓање.</a:t>
            </a:r>
            <a:r xmlns:a="http://schemas.openxmlformats.org/drawingml/2006/main">
              <a:rPr lang="mk"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a:t>
            </a:r>
            <a:r xmlns:a="http://schemas.openxmlformats.org/drawingml/2006/main">
              <a:rPr altLang="en-US" lang="mk" sz="4000">
                <a:solidFill>
                  <a:srgbClr val="ff0000"/>
                </a:solidFill>
              </a:rPr>
              <a:t> </a:t>
            </a:r>
            <a:r xmlns:a="http://schemas.openxmlformats.org/drawingml/2006/main">
              <a:rPr altLang="ko-KR" lang="mk" sz="4000">
                <a:solidFill>
                  <a:srgbClr val="ff0000"/>
                </a:solidFill>
              </a:rPr>
              <a:t>Лекција</a:t>
            </a:r>
            <a:r xmlns:a="http://schemas.openxmlformats.org/drawingml/2006/main">
              <a:rPr altLang="en-US" lang="mk"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solidFill>
                  <a:schemeClr val="tx1">
                    <a:lumMod val="65000"/>
                    <a:lumOff val="35000"/>
                  </a:schemeClr>
                </a:solidFill>
              </a:rPr>
              <a:t>Ако веруваш во Исус,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твојата душа повторно ќе се роди.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Оние кои веруваат во Исус повторно се раѓаат и вие ќе станете</a:t>
            </a:r>
            <a:r xmlns:a="http://schemas.openxmlformats.org/drawingml/2006/main">
              <a:rPr altLang="en-US" lang="mk" sz="3200">
                <a:solidFill>
                  <a:schemeClr val="tx1">
                    <a:lumMod val="65000"/>
                    <a:lumOff val="35000"/>
                  </a:schemeClr>
                </a:solidFill>
              </a:rPr>
              <a:t> </a:t>
            </a:r>
            <a:r xmlns:a="http://schemas.openxmlformats.org/drawingml/2006/main">
              <a:rPr altLang="ko-KR" lang="mk" sz="3200">
                <a:solidFill>
                  <a:schemeClr val="tx1">
                    <a:lumMod val="65000"/>
                    <a:lumOff val="35000"/>
                  </a:schemeClr>
                </a:solidFill>
              </a:rPr>
              <a:t>да го мразат гревот и да го љубат Бога.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Дали си повторно роден?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k" sz="3200">
                <a:solidFill>
                  <a:schemeClr val="tx1">
                    <a:lumMod val="65000"/>
                    <a:lumOff val="35000"/>
                  </a:schemeClr>
                </a:solidFill>
              </a:rPr>
              <a:t>Ние веруваме во Исус и повторно се раѓаме. Затоа, мора да запомниме дека ние сме различни луѓе од светот.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k" sz="3200"/>
              <a:t>Кој е Исус?</a:t>
            </a:r>
            <a:r xmlns:a="http://schemas.openxmlformats.org/drawingml/2006/main">
              <a:rPr altLang="en-US" lang="mk"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rgbClr val="0070c0"/>
                </a:solidFill>
              </a:rPr>
              <a:t>Исус е..</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a:t>
            </a:r>
            <a:r xmlns:a="http://schemas.openxmlformats.org/drawingml/2006/main">
              <a:rPr altLang="en-US" lang="mk" sz="3600">
                <a:solidFill>
                  <a:schemeClr val="tx1">
                    <a:lumMod val="65000"/>
                    <a:lumOff val="35000"/>
                  </a:schemeClr>
                </a:solidFill>
              </a:rPr>
              <a:t> </a:t>
            </a:r>
            <a:r xmlns:a="http://schemas.openxmlformats.org/drawingml/2006/main">
              <a:rPr altLang="ko-KR" lang="mk" sz="3600">
                <a:solidFill>
                  <a:schemeClr val="tx1">
                    <a:lumMod val="65000"/>
                    <a:lumOff val="35000"/>
                  </a:schemeClr>
                </a:solidFill>
              </a:rPr>
              <a:t>е тој што ги прави праведни оние што веруваат во Него и повторно се раѓаат.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квиз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Што не прави повторно да се родиме?</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① </a:t>
            </a:r>
            <a:r xmlns:a="http://schemas.openxmlformats.org/drawingml/2006/main">
              <a:rPr altLang="ko-KR" lang="mk" sz="2800">
                <a:solidFill>
                  <a:schemeClr val="tx1">
                    <a:lumMod val="65000"/>
                    <a:lumOff val="35000"/>
                  </a:schemeClr>
                </a:solidFill>
              </a:rPr>
              <a:t>со вода и Дух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② </a:t>
            </a:r>
            <a:r xmlns:a="http://schemas.openxmlformats.org/drawingml/2006/main">
              <a:rPr altLang="ko-KR" lang="mk" sz="2800">
                <a:solidFill>
                  <a:schemeClr val="tx1">
                    <a:lumMod val="65000"/>
                    <a:lumOff val="35000"/>
                  </a:schemeClr>
                </a:solidFill>
              </a:rPr>
              <a:t>со масло и оган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③ </a:t>
            </a:r>
            <a:r xmlns:a="http://schemas.openxmlformats.org/drawingml/2006/main">
              <a:rPr altLang="ko-KR" lang="mk" sz="2800">
                <a:solidFill>
                  <a:schemeClr val="tx1">
                    <a:lumMod val="65000"/>
                    <a:lumOff val="35000"/>
                  </a:schemeClr>
                </a:solidFill>
              </a:rPr>
              <a:t>со солзи и песни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chemeClr val="tx1">
                    <a:lumMod val="65000"/>
                    <a:lumOff val="35000"/>
                  </a:schemeClr>
                </a:solidFill>
              </a:rPr>
              <a:t>④ </a:t>
            </a:r>
            <a:r xmlns:a="http://schemas.openxmlformats.org/drawingml/2006/main">
              <a:rPr altLang="ko-KR" lang="mk" sz="2800">
                <a:solidFill>
                  <a:schemeClr val="tx1">
                    <a:lumMod val="65000"/>
                    <a:lumOff val="35000"/>
                  </a:schemeClr>
                </a:solidFill>
              </a:rPr>
              <a:t>со молитва и обожавање</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k" sz="2800">
                <a:solidFill>
                  <a:srgbClr val="ff0000"/>
                </a:solidFill>
              </a:rPr>
              <a:t>① </a:t>
            </a:r>
            <a:r xmlns:a="http://schemas.openxmlformats.org/drawingml/2006/main">
              <a:rPr altLang="ko-KR" lang="mk" sz="2800">
                <a:solidFill>
                  <a:srgbClr val="ff0000"/>
                </a:solidFill>
              </a:rPr>
              <a:t>со вода и Дух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k" sz="4000">
                <a:solidFill>
                  <a:srgbClr val="ff0000"/>
                </a:solidFill>
              </a:rPr>
              <a:t>Денешниот збор</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k" sz="3600">
                <a:solidFill>
                  <a:schemeClr val="tx1">
                    <a:lumMod val="65000"/>
                    <a:lumOff val="35000"/>
                  </a:schemeClr>
                </a:solidFill>
              </a:rPr>
              <a:t>Исус одговори: „Вистина ви велам, никој не може да влезе во Божјото царство ако не се роди од вода и Дух.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k" sz="2800">
                <a:solidFill>
                  <a:schemeClr val="tx1">
                    <a:lumMod val="65000"/>
                    <a:lumOff val="35000"/>
                  </a:schemeClr>
                </a:solidFill>
              </a:rPr>
              <a:t>Џон</a:t>
            </a:r>
            <a:r xmlns:a="http://schemas.openxmlformats.org/drawingml/2006/main">
              <a:rPr altLang="en-US" lang="mk" sz="2800">
                <a:solidFill>
                  <a:schemeClr val="tx1">
                    <a:lumMod val="65000"/>
                    <a:lumOff val="35000"/>
                  </a:schemeClr>
                </a:solidFill>
              </a:rPr>
              <a:t> </a:t>
            </a:r>
            <a:r xmlns:a="http://schemas.openxmlformats.org/drawingml/2006/main">
              <a:rPr altLang="ko-KR" lang="mk"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